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21"/>
  </p:notesMasterIdLst>
  <p:handoutMasterIdLst>
    <p:handoutMasterId r:id="rId22"/>
  </p:handoutMasterIdLst>
  <p:sldIdLst>
    <p:sldId id="294" r:id="rId3"/>
    <p:sldId id="1328" r:id="rId4"/>
    <p:sldId id="1347" r:id="rId5"/>
    <p:sldId id="1357" r:id="rId6"/>
    <p:sldId id="1351" r:id="rId7"/>
    <p:sldId id="1358" r:id="rId8"/>
    <p:sldId id="1327" r:id="rId9"/>
    <p:sldId id="1349" r:id="rId10"/>
    <p:sldId id="1352" r:id="rId11"/>
    <p:sldId id="1353" r:id="rId12"/>
    <p:sldId id="1330" r:id="rId13"/>
    <p:sldId id="1355" r:id="rId14"/>
    <p:sldId id="1356" r:id="rId15"/>
    <p:sldId id="1331" r:id="rId16"/>
    <p:sldId id="1344" r:id="rId17"/>
    <p:sldId id="1354" r:id="rId18"/>
    <p:sldId id="1345" r:id="rId19"/>
    <p:sldId id="134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75" d="100"/>
          <a:sy n="75" d="100"/>
        </p:scale>
        <p:origin x="288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cbb2@cornell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719958" y="1798222"/>
            <a:ext cx="1075208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Harnessing High Frequency Data To Inform Development and Humanitarian Interventions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 eaLnBrk="0" hangingPunct="0"/>
            <a:endParaRPr lang="en-US" sz="2400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Public lecture at</a:t>
            </a: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China Center for Agricultural Policy, Peking University</a:t>
            </a:r>
          </a:p>
          <a:p>
            <a:pPr algn="ctr" eaLnBrk="0" hangingPunct="0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October 29</a:t>
            </a:r>
            <a:r>
              <a:rPr lang="en-US" sz="2400">
                <a:solidFill>
                  <a:schemeClr val="bg1"/>
                </a:solidFill>
                <a:latin typeface="Georgia" panose="02040502050405020303" pitchFamily="18" charset="0"/>
              </a:rPr>
              <a:t>, 2025 </a:t>
            </a: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AC2DA-BA4E-1846-568E-C5719F6E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7A6538-7D02-970D-B899-A8F6FB9FA8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792" y="1267605"/>
            <a:ext cx="11351163" cy="30861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The dearth of HFL socioeconomic survey data motivates enthusiasm for HFL geospatial data and ML algorithms to generate nowcasts/forecasts: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 a given African household will appear in a household well-being survey less than once every 1000 years” – Yeh et al. (</a:t>
            </a:r>
            <a:r>
              <a:rPr lang="en-US" b="0" i="1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Nature Communications </a:t>
            </a: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2020)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D41CDEEF-7F58-224B-FF38-25540BF8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F3D894B0-937A-8052-09BF-DD8AE0D7A0D4}"/>
              </a:ext>
            </a:extLst>
          </p:cNvPr>
          <p:cNvSpPr txBox="1">
            <a:spLocks/>
          </p:cNvSpPr>
          <p:nvPr/>
        </p:nvSpPr>
        <p:spPr bwMode="auto">
          <a:xfrm>
            <a:off x="6181725" y="63087"/>
            <a:ext cx="564723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Appeal of HFL Geospatial Data and Machine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2E688-258E-DBB9-8F33-52B5BAA2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52" y="3037437"/>
            <a:ext cx="9982695" cy="336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9203" y="1267605"/>
            <a:ext cx="10893593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But HFL EO data complement, not substitute, for HFL SE data. Opportunities arising from ML and VHR/HF geospatial data reinforce need for HFL SE data.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ML models need lots of good, reasonably current training data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, ideally HFL SE data. </a:t>
            </a:r>
            <a:r>
              <a:rPr lang="en-US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Nonstationarity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is a fundamental challenge, even to nowcasting. </a:t>
            </a:r>
            <a:r>
              <a:rPr lang="en-U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(Browne et al.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PLoS</a:t>
            </a:r>
            <a:r>
              <a:rPr lang="en-US" sz="14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ONE </a:t>
            </a:r>
            <a:r>
              <a:rPr lang="en-U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2021; Constenla et al.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PNAS 2025</a:t>
            </a:r>
            <a:r>
              <a:rPr lang="en-US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; Tennant et al. WB PRWP 2025).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Prone to </a:t>
            </a:r>
            <a:r>
              <a:rPr lang="en-US" b="1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atheoretic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modeling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(McBride et al. </a:t>
            </a:r>
            <a:r>
              <a:rPr lang="en-US" sz="1400" i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AEPP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2022)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Frequent, large bias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– focus on OOS predictive skill overall. Misses significant spatial/livelihood heterogeneity, esp. related to </a:t>
            </a:r>
            <a:r>
              <a:rPr lang="en-US" dirty="0" err="1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unobservables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and non-classical measurement error. </a:t>
            </a:r>
            <a:r>
              <a:rPr lang="en-US" sz="1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(Ru et al. in review; Tennant et al. PNAS 2025)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Reproducibility harder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than conventional econometric/statistical work.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Often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too technical and high-cost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for operational agencies.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05B7417F-D250-74A6-431A-40022E238232}"/>
              </a:ext>
            </a:extLst>
          </p:cNvPr>
          <p:cNvSpPr txBox="1">
            <a:spLocks/>
          </p:cNvSpPr>
          <p:nvPr/>
        </p:nvSpPr>
        <p:spPr bwMode="auto">
          <a:xfrm>
            <a:off x="6314831" y="63087"/>
            <a:ext cx="55141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Benefits/Limits to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98359-F2C5-B207-4440-F88599F02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B04CB3-7488-BB5A-0D44-E3F685C799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7792" y="1267605"/>
            <a:ext cx="11351163" cy="91362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Machine learning is indeed very promising, esp. for data fusion.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(Yeh et al.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NC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2020; McBride et al.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AEPP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2022; </a:t>
            </a:r>
            <a:r>
              <a:rPr lang="en-US" sz="1400" dirty="0" err="1">
                <a:solidFill>
                  <a:schemeClr val="bg1"/>
                </a:solidFill>
                <a:latin typeface="Georgia" panose="02040502050405020303" pitchFamily="18" charset="0"/>
              </a:rPr>
              <a:t>Gualavisi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&amp; Newhouse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WBER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2024; Newhouse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CSAB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2024, Constenla-Villoslada et al. PNAS 2025; Tennant et al. WBPRWP 2025)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5AE21B82-8D9F-11D9-4DD5-30CDCEED5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2E8FE719-7B43-CF44-9B04-5E98DBC822FC}"/>
              </a:ext>
            </a:extLst>
          </p:cNvPr>
          <p:cNvSpPr txBox="1">
            <a:spLocks/>
          </p:cNvSpPr>
          <p:nvPr/>
        </p:nvSpPr>
        <p:spPr bwMode="auto">
          <a:xfrm>
            <a:off x="6314831" y="63087"/>
            <a:ext cx="55141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Benefits/Limits to Machine Learning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5A256-4082-12CD-0C88-B8FCA4DEB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733" y="2010555"/>
            <a:ext cx="4943475" cy="468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AD4132-E427-CE72-7335-461484987D09}"/>
              </a:ext>
            </a:extLst>
          </p:cNvPr>
          <p:cNvSpPr txBox="1"/>
          <p:nvPr/>
        </p:nvSpPr>
        <p:spPr>
          <a:xfrm>
            <a:off x="411320" y="2181225"/>
            <a:ext cx="5903511" cy="41910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Example 1: Nowcasting in rural Malawi </a:t>
            </a: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Fine spatial (ADM3/4) scale for early warning, targeting, and/or evaluation (Tennant et al. WB PRWP 2025).</a:t>
            </a: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EO data on their own not very predictive.</a:t>
            </a: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When combined with recent survey data, can nowcast/forecast FCS, HHS well.</a:t>
            </a:r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94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FFA0B-E680-D058-BEE4-10292D4B4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9F46ABEE-3573-7AC1-1203-C67A76ED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709450DA-A1D8-7C32-DF80-E045FF052209}"/>
              </a:ext>
            </a:extLst>
          </p:cNvPr>
          <p:cNvSpPr txBox="1">
            <a:spLocks/>
          </p:cNvSpPr>
          <p:nvPr/>
        </p:nvSpPr>
        <p:spPr bwMode="auto">
          <a:xfrm>
            <a:off x="6314831" y="63087"/>
            <a:ext cx="551412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Benefits/Limits to Machine 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6AF92B-3EDA-59A7-6AEE-C8335FA9213B}"/>
              </a:ext>
            </a:extLst>
          </p:cNvPr>
          <p:cNvSpPr txBox="1"/>
          <p:nvPr/>
        </p:nvSpPr>
        <p:spPr>
          <a:xfrm>
            <a:off x="287495" y="1333500"/>
            <a:ext cx="6160930" cy="419100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Example 2: Constenla-Villoslada et al. (PNAS 2025) show that ML models trained on monthly MUAC data predict well U5 GAM well out to ~6 months. Variable importance varies a LOT over time.  Models work best when most needed.</a:t>
            </a:r>
          </a:p>
          <a:p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r"/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6E54D4-168A-2C4B-B0A7-8A37A226A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1" y="1204517"/>
            <a:ext cx="5324474" cy="55224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B61C1B-6CFB-9DA8-1F3F-3E0D8CA71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07" y="3612277"/>
            <a:ext cx="5050592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5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4708" y="1447800"/>
            <a:ext cx="11102852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Rapid response ≠ researchers’ comparative advantage. We must improve our ability to respond to sudden changes.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HFL SE survey data can not only: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improve ability to describe dynamics and risk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do better inference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add value to HFL geospatial data and ML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b="1" dirty="0">
              <a:solidFill>
                <a:schemeClr val="bg1"/>
              </a:solidFill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HFL SE survey data can also enable analytical tasks that researchers undersupply currently.</a:t>
            </a:r>
            <a:endParaRPr lang="en-US" b="1" dirty="0">
              <a:solidFill>
                <a:schemeClr val="bg1"/>
              </a:solidFill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BB5C85A-6462-8069-BDB4-A39D8C15E7B4}"/>
              </a:ext>
            </a:extLst>
          </p:cNvPr>
          <p:cNvSpPr txBox="1">
            <a:spLocks/>
          </p:cNvSpPr>
          <p:nvPr/>
        </p:nvSpPr>
        <p:spPr bwMode="auto">
          <a:xfrm>
            <a:off x="6200775" y="63087"/>
            <a:ext cx="56281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What role for HFL survey data in </a:t>
            </a: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polycrisis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 era?</a:t>
            </a:r>
          </a:p>
        </p:txBody>
      </p:sp>
    </p:spTree>
    <p:extLst>
      <p:ext uri="{BB962C8B-B14F-4D97-AF65-F5344CB8AC3E}">
        <p14:creationId xmlns:p14="http://schemas.microsoft.com/office/powerpoint/2010/main" val="1379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14E4A-B782-8708-FD4B-EAB28C486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AA442F-BE90-4050-AB82-6CD8E30B71C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2816" y="1176202"/>
            <a:ext cx="8067216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Can design interventions to build resilience.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Example: index-based livestock insurance (IBLI)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HFL survey data enabled original IBLI design and piloting.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(Chantarat et al.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JRI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2013)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400" dirty="0">
              <a:solidFill>
                <a:schemeClr val="bg1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Enabled quasi-experimental comparison of IBLI vs. cash transfers. </a:t>
            </a:r>
            <a:r>
              <a:rPr lang="en-US" sz="140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(Jensen et al. </a:t>
            </a:r>
            <a:r>
              <a:rPr lang="en-US" sz="1400" i="1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JDE</a:t>
            </a:r>
            <a:r>
              <a:rPr lang="en-US" sz="1400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 2017)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n-US" sz="1400" dirty="0">
              <a:solidFill>
                <a:schemeClr val="bg1"/>
              </a:solidFill>
              <a:latin typeface="Georgia" pitchFamily="18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itchFamily="18" charset="0"/>
                <a:cs typeface="Arial" charset="0"/>
              </a:rPr>
              <a:t>End result: IBLI scaled from pilot in small parts of 2 countries to broader use in 4 (and growing: Kenya Livestock Insurance Program, DRIVE).  ~600K people covered to date, expected/targeted &gt;1.5M by end-2025. </a:t>
            </a:r>
          </a:p>
          <a:p>
            <a:pPr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>
              <a:solidFill>
                <a:schemeClr val="bg1"/>
              </a:solidFill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21ED0D49-F7C5-EC7D-5A89-4DBCEB2F9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A book cover of a book&#10;&#10;Description automatically generated">
            <a:extLst>
              <a:ext uri="{FF2B5EF4-FFF2-40B4-BE49-F238E27FC236}">
                <a16:creationId xmlns:a16="http://schemas.microsoft.com/office/drawing/2014/main" id="{F8E5D0CB-A3B8-FE5B-6037-5C916CF86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032" y="1267605"/>
            <a:ext cx="1826846" cy="2750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4B6704-5174-C35F-5034-05642C1A2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381" y="4211499"/>
            <a:ext cx="2967803" cy="26240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73295BB-C843-3123-C505-26E9D58272E3}"/>
              </a:ext>
            </a:extLst>
          </p:cNvPr>
          <p:cNvGrpSpPr/>
          <p:nvPr/>
        </p:nvGrpSpPr>
        <p:grpSpPr>
          <a:xfrm>
            <a:off x="9769231" y="1334493"/>
            <a:ext cx="2932131" cy="2616641"/>
            <a:chOff x="1324207" y="4080840"/>
            <a:chExt cx="2866201" cy="25150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2547F40-2909-4706-7F10-B1B9A3C69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70" t="52269" r="4921" b="22568"/>
            <a:stretch>
              <a:fillRect/>
            </a:stretch>
          </p:blipFill>
          <p:spPr>
            <a:xfrm>
              <a:off x="1964046" y="4440115"/>
              <a:ext cx="1748261" cy="215576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86A6F8-0E31-82F2-7FCD-02BA414407F7}"/>
                </a:ext>
              </a:extLst>
            </p:cNvPr>
            <p:cNvSpPr txBox="1"/>
            <p:nvPr/>
          </p:nvSpPr>
          <p:spPr>
            <a:xfrm>
              <a:off x="1324207" y="4080840"/>
              <a:ext cx="2866201" cy="359275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Georgia" panose="02040502050405020303" pitchFamily="18" charset="0"/>
                </a:rPr>
                <a:t>Pilot areas</a:t>
              </a:r>
            </a:p>
          </p:txBody>
        </p: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03D81646-14F5-AE1C-EF27-65B8646F025D}"/>
              </a:ext>
            </a:extLst>
          </p:cNvPr>
          <p:cNvSpPr txBox="1">
            <a:spLocks/>
          </p:cNvSpPr>
          <p:nvPr/>
        </p:nvSpPr>
        <p:spPr bwMode="auto">
          <a:xfrm>
            <a:off x="6200775" y="63087"/>
            <a:ext cx="56281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What role for HFL survey data in </a:t>
            </a: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polycrisis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 era?</a:t>
            </a:r>
          </a:p>
        </p:txBody>
      </p:sp>
    </p:spTree>
    <p:extLst>
      <p:ext uri="{BB962C8B-B14F-4D97-AF65-F5344CB8AC3E}">
        <p14:creationId xmlns:p14="http://schemas.microsoft.com/office/powerpoint/2010/main" val="266976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C9641-B325-03C3-1E3A-CFE5496DF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6D0EBF-5A2B-53EF-084D-A8EE2681BDC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350" y="1310613"/>
            <a:ext cx="11974210" cy="737262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Example 2: anticipatory transfers based on child GAM forecasts</a:t>
            </a: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3E273C89-86B7-44CF-D7FD-0D4B682FB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2B062931-DD1C-E777-7A9C-2D12665F4F93}"/>
              </a:ext>
            </a:extLst>
          </p:cNvPr>
          <p:cNvSpPr txBox="1">
            <a:spLocks/>
          </p:cNvSpPr>
          <p:nvPr/>
        </p:nvSpPr>
        <p:spPr bwMode="auto">
          <a:xfrm>
            <a:off x="6200775" y="63087"/>
            <a:ext cx="562818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What role for HFL survey data in </a:t>
            </a: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polycrisis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 era?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57A6B20-3FFC-783C-B525-7B909C6A9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62" y="1833196"/>
            <a:ext cx="7646923" cy="9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Most empirical economic analysis inherently backward looking. Policy advice intrinsically forward-looking. </a:t>
            </a: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HFL survey data allow for (i) rapid updating, (ii) nowcasting/forecasting for early warning and geographic targeting. Accommodates shocks, </a:t>
            </a:r>
            <a:r>
              <a:rPr lang="en-US" sz="2400" dirty="0" err="1">
                <a:solidFill>
                  <a:schemeClr val="bg1"/>
                </a:solidFill>
                <a:latin typeface="Georgia" panose="02040502050405020303" pitchFamily="18" charset="0"/>
              </a:rPr>
              <a:t>nonstationarity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in key series. </a:t>
            </a: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Kenya NDMA set to launch anticipatory mobile cash transfers based on Constenla-Villoslada et al. forecasting tool. Evaluate impacts using synthetic control methods. Stay tuned! 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 </a:t>
            </a:r>
            <a:endParaRPr lang="en-US" sz="1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 eaLnBrk="1" hangingPunct="1">
              <a:buFontTx/>
              <a:buChar char="-"/>
            </a:pPr>
            <a:endParaRPr lang="en-US" sz="24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0196A8-F7F4-0A65-E4CD-2C8A50FC4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885" y="1787030"/>
            <a:ext cx="4235975" cy="507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9F425-88C7-1A1C-31F1-8C5FBA0AE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92D625-6182-63C7-E1EA-C914511179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0526" y="1204518"/>
            <a:ext cx="11102852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In </a:t>
            </a:r>
            <a:r>
              <a:rPr lang="en-US" b="1" dirty="0" err="1">
                <a:solidFill>
                  <a:schemeClr val="bg1"/>
                </a:solidFill>
                <a:latin typeface="Georgia" panose="02040502050405020303" pitchFamily="18" charset="0"/>
              </a:rPr>
              <a:t>polycrisis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 era, HFL survey data are more valuable than ever. Help answer policymakers’ questions in face of growing risk and shocks: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What gains from emergency preparedness?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Behavioral responses to risk/shocks measured right. (Rockmore work on conflict in Uganda)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What benefits from response to shocks?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Transitory vs. seasonal vs. chronic and possibility of poverty traps. Inference using ‘within’ variation.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- Which tool(s) to use?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More A/B testing, less H</a:t>
            </a:r>
            <a:r>
              <a:rPr lang="en-US" baseline="-25000" dirty="0">
                <a:solidFill>
                  <a:schemeClr val="bg1"/>
                </a:solidFill>
                <a:latin typeface="Georgia" panose="02040502050405020303" pitchFamily="18" charset="0"/>
              </a:rPr>
              <a:t>0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=0 testing. Test under varied states of nature.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Where and when to respond?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Nowcasting/forecasting maps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How to customize bundled responses?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Sufficient variation in sites to identify heterogeneous and interaction effects.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Researchers have lots to do to help build resilience to </a:t>
            </a:r>
            <a:r>
              <a:rPr lang="en-US" b="1" dirty="0" err="1">
                <a:solidFill>
                  <a:schemeClr val="bg1"/>
                </a:solidFill>
                <a:latin typeface="Georgia" panose="02040502050405020303" pitchFamily="18" charset="0"/>
              </a:rPr>
              <a:t>polycrisis</a:t>
            </a: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!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CEF28535-FBF7-E762-43E1-5A10E59B3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5">
            <a:extLst>
              <a:ext uri="{FF2B5EF4-FFF2-40B4-BE49-F238E27FC236}">
                <a16:creationId xmlns:a16="http://schemas.microsoft.com/office/drawing/2014/main" id="{5D1E0229-9878-F760-FB74-602E3197E860}"/>
              </a:ext>
            </a:extLst>
          </p:cNvPr>
          <p:cNvSpPr txBox="1">
            <a:spLocks/>
          </p:cNvSpPr>
          <p:nvPr/>
        </p:nvSpPr>
        <p:spPr bwMode="auto">
          <a:xfrm>
            <a:off x="4853354" y="106959"/>
            <a:ext cx="70772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9867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1277" y="2512635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interest!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Follow-up questions/comments</a:t>
            </a:r>
            <a:r>
              <a:rPr lang="en-US" b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?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Email me: 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cbb2@cornell.edu</a:t>
            </a:r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4462" y="1291102"/>
            <a:ext cx="9331569" cy="2137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Statistically representative observational data essential for accurate descriptive/predictive analysis. Often useful for inferential analysis.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“To direct scarce resources to where they can do the greatest good, actions must be guided by reliable information … Measurement drives diagnosis and response. ”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				– Barrett (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Science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2010)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That is the purpose of censuses and surveys that offer statistically representative samples of a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defineable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population: LSMS, DHS, MICS, etc. “With improved measurement came improved analysis.”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				– Angus Deaton 1997 (and 2018)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6275754" y="63087"/>
            <a:ext cx="55532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national survey data?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87114F-6499-A0DC-6A9C-4D9FC8C07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137" y="3909598"/>
            <a:ext cx="1801817" cy="28853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569F88-5BCF-3C43-2B74-76770DEC6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7137" y="1395435"/>
            <a:ext cx="1801816" cy="229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0A919-8FF3-0CFE-B72E-9868CDF0C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112DAF-E8CE-758E-E281-BEA98B782B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3046" y="1413050"/>
            <a:ext cx="8260862" cy="908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Living standards are dynamic. A solid understanding of dynamic living standards requires HFL data. 4 big reasons: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02EAF88A-44D7-F71A-7289-0B5B57719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98695A75-9AE3-B974-79BE-B90E606E9BCC}"/>
              </a:ext>
            </a:extLst>
          </p:cNvPr>
          <p:cNvSpPr txBox="1">
            <a:spLocks/>
          </p:cNvSpPr>
          <p:nvPr/>
        </p:nvSpPr>
        <p:spPr bwMode="auto">
          <a:xfrm>
            <a:off x="4853354" y="106959"/>
            <a:ext cx="70772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</a:t>
            </a:r>
            <a:r>
              <a:rPr lang="en-US" sz="3200" b="1" u="sng" kern="0" dirty="0">
                <a:latin typeface="Georgia" pitchFamily="18" charset="0"/>
                <a:ea typeface="+mj-ea"/>
                <a:cs typeface="+mj-cs"/>
              </a:rPr>
              <a:t>high-frequency longitudinal</a:t>
            </a:r>
            <a:r>
              <a:rPr lang="en-US" sz="3200" b="1" kern="0" dirty="0">
                <a:latin typeface="Georgia" pitchFamily="18" charset="0"/>
                <a:ea typeface="+mj-ea"/>
                <a:cs typeface="+mj-cs"/>
              </a:rPr>
              <a:t> (HFL) 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national survey data?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DD130-3CBA-20F2-F443-59A0190DF4B9}"/>
              </a:ext>
            </a:extLst>
          </p:cNvPr>
          <p:cNvSpPr txBox="1"/>
          <p:nvPr/>
        </p:nvSpPr>
        <p:spPr>
          <a:xfrm>
            <a:off x="633046" y="2601951"/>
            <a:ext cx="6432062" cy="343095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Differentiating chronic vs. transitory state 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(in poverty/food insecurity/ill health/etc.) matters fundamentally to policy design and evaluation. </a:t>
            </a:r>
          </a:p>
          <a:p>
            <a:pPr algn="r"/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29FBDA-4AC9-B214-EB77-58C1DC015D38}"/>
              </a:ext>
            </a:extLst>
          </p:cNvPr>
          <p:cNvGrpSpPr/>
          <p:nvPr/>
        </p:nvGrpSpPr>
        <p:grpSpPr>
          <a:xfrm>
            <a:off x="6727094" y="2601951"/>
            <a:ext cx="5334000" cy="4102392"/>
            <a:chOff x="6727094" y="2601951"/>
            <a:chExt cx="5334000" cy="410239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76C03B-A5FB-82C2-10E7-B36B732B2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7094" y="2601951"/>
              <a:ext cx="5334000" cy="38785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7DC4D3-DEB7-A76C-D87C-C0452C2458D4}"/>
                </a:ext>
              </a:extLst>
            </p:cNvPr>
            <p:cNvSpPr txBox="1"/>
            <p:nvPr/>
          </p:nvSpPr>
          <p:spPr>
            <a:xfrm>
              <a:off x="7065108" y="6354102"/>
              <a:ext cx="4540738" cy="350241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Source: Lee et al. </a:t>
              </a:r>
              <a:r>
                <a:rPr lang="en-US" sz="12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AJAE</a:t>
              </a:r>
              <a:r>
                <a:rPr lang="en-US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 (2024)</a:t>
              </a:r>
              <a:r>
                <a:rPr lang="en-US" sz="1200" dirty="0">
                  <a:latin typeface="Georgia" panose="02040502050405020303" pitchFamily="18" charset="0"/>
                </a:rPr>
                <a:t>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3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9FD8F-12BC-056E-3F54-88E3AE4CD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957DCD-5F45-77BC-7880-DD6DEAE0EBE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3046" y="1413049"/>
            <a:ext cx="8260862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2. Seasonality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important (esp. in rural areas). Surveys every few years either miss seasonality or create seasonal mismatch issues in intertemporal comparison that confound inference.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82F7C378-D9D4-7ABD-9028-30C9B68BC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044D508E-CBC8-3C97-4C08-34853B20EC09}"/>
              </a:ext>
            </a:extLst>
          </p:cNvPr>
          <p:cNvSpPr txBox="1">
            <a:spLocks/>
          </p:cNvSpPr>
          <p:nvPr/>
        </p:nvSpPr>
        <p:spPr bwMode="auto">
          <a:xfrm>
            <a:off x="4853354" y="106959"/>
            <a:ext cx="70772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</a:t>
            </a:r>
            <a:r>
              <a:rPr lang="en-US" sz="3200" b="1" u="sng" kern="0" dirty="0">
                <a:latin typeface="Georgia" pitchFamily="18" charset="0"/>
                <a:ea typeface="+mj-ea"/>
                <a:cs typeface="+mj-cs"/>
              </a:rPr>
              <a:t>high-frequency longitudinal</a:t>
            </a:r>
            <a:r>
              <a:rPr lang="en-US" sz="3200" b="1" kern="0" dirty="0">
                <a:latin typeface="Georgia" pitchFamily="18" charset="0"/>
                <a:ea typeface="+mj-ea"/>
                <a:cs typeface="+mj-cs"/>
              </a:rPr>
              <a:t> (HFL) 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national survey data?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7559BE-4173-8EDE-D6BB-4C54A53EFA46}"/>
              </a:ext>
            </a:extLst>
          </p:cNvPr>
          <p:cNvGrpSpPr/>
          <p:nvPr/>
        </p:nvGrpSpPr>
        <p:grpSpPr>
          <a:xfrm>
            <a:off x="8370278" y="1664678"/>
            <a:ext cx="3529638" cy="5071986"/>
            <a:chOff x="8975969" y="1803663"/>
            <a:chExt cx="2914621" cy="477351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DD562D-584C-FD99-C86F-822BC63F6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3536" r="50000"/>
            <a:stretch/>
          </p:blipFill>
          <p:spPr>
            <a:xfrm>
              <a:off x="9144000" y="1803663"/>
              <a:ext cx="2651918" cy="222222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9F864D-5B56-7B8A-14E3-C7BB7B46A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48727"/>
            <a:stretch/>
          </p:blipFill>
          <p:spPr>
            <a:xfrm>
              <a:off x="9144000" y="4025888"/>
              <a:ext cx="2651918" cy="224649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8F96A9-B461-FA78-DB48-E9D6C7717B3A}"/>
                </a:ext>
              </a:extLst>
            </p:cNvPr>
            <p:cNvSpPr txBox="1"/>
            <p:nvPr/>
          </p:nvSpPr>
          <p:spPr>
            <a:xfrm>
              <a:off x="8975969" y="6248934"/>
              <a:ext cx="2914621" cy="328246"/>
            </a:xfrm>
            <a:prstGeom prst="rect">
              <a:avLst/>
            </a:prstGeom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Source: Barrett &amp; Headey (IFPRI 2014) using data from Bloem et al. (HKI 2003)</a:t>
              </a:r>
            </a:p>
            <a:p>
              <a:pPr algn="r"/>
              <a:endParaRPr lang="en-US" sz="24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75FD57-D471-32CD-7A7B-867D85E32C40}"/>
              </a:ext>
            </a:extLst>
          </p:cNvPr>
          <p:cNvSpPr txBox="1"/>
          <p:nvPr/>
        </p:nvSpPr>
        <p:spPr>
          <a:xfrm>
            <a:off x="8027599" y="1239820"/>
            <a:ext cx="4214995" cy="819667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Child wasting in Bangladesh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6E882-AE49-242D-3850-8A5E721C0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CBDA4D-1920-6580-DEAC-5D7B7A65EEC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73538" y="1413049"/>
            <a:ext cx="6510215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3. Dynamics of risk and uncertainty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 Hard to understand behavior or well-being –or to responsibly inform policy design and evaluation – w/o considering risk. 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Defensive actions/investments</a:t>
            </a:r>
          </a:p>
          <a:p>
            <a:pPr>
              <a:buFontTx/>
              <a:buChar char="-"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- Moments beyond the mean matter to behavior and well-being (e.g., Ethiopian herders’ subjective well-being and IBLI).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FCD3F357-DFF0-E83F-9A1E-EA820A23C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1B6B233E-249F-094A-88F6-F07B609082DB}"/>
              </a:ext>
            </a:extLst>
          </p:cNvPr>
          <p:cNvSpPr txBox="1">
            <a:spLocks/>
          </p:cNvSpPr>
          <p:nvPr/>
        </p:nvSpPr>
        <p:spPr bwMode="auto">
          <a:xfrm>
            <a:off x="4853354" y="106959"/>
            <a:ext cx="70772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</a:t>
            </a:r>
            <a:r>
              <a:rPr lang="en-US" sz="3200" b="1" u="sng" kern="0" dirty="0">
                <a:latin typeface="Georgia" pitchFamily="18" charset="0"/>
                <a:ea typeface="+mj-ea"/>
                <a:cs typeface="+mj-cs"/>
              </a:rPr>
              <a:t>high-frequency longitudinal</a:t>
            </a:r>
            <a:r>
              <a:rPr lang="en-US" sz="3200" b="1" kern="0" dirty="0">
                <a:latin typeface="Georgia" pitchFamily="18" charset="0"/>
                <a:ea typeface="+mj-ea"/>
                <a:cs typeface="+mj-cs"/>
              </a:rPr>
              <a:t> (HFL) 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national survey data?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A0687C-B9BF-5799-0425-768461557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273" y="1730493"/>
            <a:ext cx="2603520" cy="2089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64B8D5-1533-0216-4B52-22B4DD9D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0488" y="1930393"/>
            <a:ext cx="2280067" cy="4052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3E1F6C-9530-61BF-07DC-E5EFAC947D13}"/>
              </a:ext>
            </a:extLst>
          </p:cNvPr>
          <p:cNvSpPr txBox="1"/>
          <p:nvPr/>
        </p:nvSpPr>
        <p:spPr>
          <a:xfrm>
            <a:off x="7115763" y="3967226"/>
            <a:ext cx="2454030" cy="35024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Source: Jagnani et al. </a:t>
            </a:r>
            <a:r>
              <a:rPr lang="en-US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EJ</a:t>
            </a:r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 (2021)</a:t>
            </a:r>
            <a:r>
              <a:rPr lang="en-US" sz="1200" dirty="0">
                <a:latin typeface="Georgia" panose="02040502050405020303" pitchFamily="18" charset="0"/>
              </a:rPr>
              <a:t>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49C286-083F-B78A-A6B8-BDD5F5D10E0D}"/>
              </a:ext>
            </a:extLst>
          </p:cNvPr>
          <p:cNvSpPr txBox="1"/>
          <p:nvPr/>
        </p:nvSpPr>
        <p:spPr>
          <a:xfrm>
            <a:off x="7125024" y="1141638"/>
            <a:ext cx="4889537" cy="350241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Kenyan maize farmers’ response to warming temperatures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B07E56-3F97-F96C-E094-2B720A728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7B4E61-1F31-A6A6-A637-F09CE0482A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3045" y="1413049"/>
            <a:ext cx="10753969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4. Improved inference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about what causes change in living standards. 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FE estimators –true intertemporal change; time invariant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unobservables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Improve external validity – Rosenzweig &amp; Udry (</a:t>
            </a:r>
            <a:r>
              <a:rPr lang="en-US" i="1" dirty="0" err="1">
                <a:solidFill>
                  <a:schemeClr val="bg1"/>
                </a:solidFill>
                <a:latin typeface="Georgia" panose="02040502050405020303" pitchFamily="18" charset="0"/>
              </a:rPr>
              <a:t>REStudies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2020)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Improve internal validity amid non-random post-treatment shock exposure.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DGPs typically nonstationary. Hard to forecast from old data – Constenla-Villoslada et al. (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PNAS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2025)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2CEB495F-11DB-60F9-D9C1-099AFFDB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B3A44CB7-FE76-D61F-379B-555B3CBD4995}"/>
              </a:ext>
            </a:extLst>
          </p:cNvPr>
          <p:cNvSpPr txBox="1">
            <a:spLocks/>
          </p:cNvSpPr>
          <p:nvPr/>
        </p:nvSpPr>
        <p:spPr bwMode="auto">
          <a:xfrm>
            <a:off x="4853354" y="106959"/>
            <a:ext cx="70772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Why </a:t>
            </a:r>
            <a:r>
              <a:rPr lang="en-US" sz="3200" b="1" u="sng" kern="0" dirty="0">
                <a:latin typeface="Georgia" pitchFamily="18" charset="0"/>
                <a:ea typeface="+mj-ea"/>
                <a:cs typeface="+mj-cs"/>
              </a:rPr>
              <a:t>high-frequency longitudinal</a:t>
            </a:r>
            <a:r>
              <a:rPr lang="en-US" sz="3200" b="1" kern="0" dirty="0">
                <a:latin typeface="Georgia" pitchFamily="18" charset="0"/>
                <a:ea typeface="+mj-ea"/>
                <a:cs typeface="+mj-cs"/>
              </a:rPr>
              <a:t> (HFL) 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national survey data?</a:t>
            </a:r>
          </a:p>
        </p:txBody>
      </p:sp>
    </p:spTree>
    <p:extLst>
      <p:ext uri="{BB962C8B-B14F-4D97-AF65-F5344CB8AC3E}">
        <p14:creationId xmlns:p14="http://schemas.microsoft.com/office/powerpoint/2010/main" val="10424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046" y="1387119"/>
            <a:ext cx="7956062" cy="2906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HFL data esp. important amid </a:t>
            </a:r>
            <a:r>
              <a:rPr lang="en-US" dirty="0" err="1">
                <a:solidFill>
                  <a:schemeClr val="bg1"/>
                </a:solidFill>
                <a:latin typeface="Georgia" panose="02040502050405020303" pitchFamily="18" charset="0"/>
              </a:rPr>
              <a:t>polycrisis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. Rising multidimensional risks: weather, conflict, prices, pandemics, etc. Solid inference around effective interventions crucial. Must parse chronic/seasonal/ transitory effects of shocks.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Distinction b/n s-run humanitarian and longer-run development interventions is increasingly blurred,       esp. in low-income settings.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Hence enthusiasm for ‘resilience’ = s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hock-proofing continuous improvemen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t in living standards.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BF963161-5B8A-33A6-4475-51F71739E07D}"/>
              </a:ext>
            </a:extLst>
          </p:cNvPr>
          <p:cNvSpPr txBox="1">
            <a:spLocks/>
          </p:cNvSpPr>
          <p:nvPr/>
        </p:nvSpPr>
        <p:spPr bwMode="auto">
          <a:xfrm>
            <a:off x="7142655" y="63087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Polycrisis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 era</a:t>
            </a:r>
          </a:p>
        </p:txBody>
      </p:sp>
      <p:pic>
        <p:nvPicPr>
          <p:cNvPr id="13" name="Picture 12" descr="A graph with blue lines and numbers&#10;&#10;Description automatically generated">
            <a:extLst>
              <a:ext uri="{FF2B5EF4-FFF2-40B4-BE49-F238E27FC236}">
                <a16:creationId xmlns:a16="http://schemas.microsoft.com/office/drawing/2014/main" id="{07D824BE-87A9-8C02-13D5-2EC923DB1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57" y="4067084"/>
            <a:ext cx="3977424" cy="2807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5C2E39-374E-E491-061C-3F2CEAAA0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988" y="1204517"/>
            <a:ext cx="4128011" cy="27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07BF8-17B9-A5D9-592A-F34650C83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4B2EEB9C-0263-53FC-53AA-F7D5CB1A8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216C40CD-46CE-20CD-AFED-C95E6214F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46AB515B-7F64-0C7E-D228-2FC4113C4DF8}"/>
              </a:ext>
            </a:extLst>
          </p:cNvPr>
          <p:cNvSpPr txBox="1">
            <a:spLocks/>
          </p:cNvSpPr>
          <p:nvPr/>
        </p:nvSpPr>
        <p:spPr bwMode="auto">
          <a:xfrm>
            <a:off x="7142655" y="63087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 err="1">
                <a:latin typeface="Georgia" pitchFamily="18" charset="0"/>
                <a:ea typeface="+mj-ea"/>
                <a:cs typeface="+mj-cs"/>
              </a:rPr>
              <a:t>Polycrisis</a:t>
            </a: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, poverty traps, and resilience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C38FFB-BED4-993D-B978-3909E0214530}"/>
              </a:ext>
            </a:extLst>
          </p:cNvPr>
          <p:cNvGrpSpPr/>
          <p:nvPr/>
        </p:nvGrpSpPr>
        <p:grpSpPr>
          <a:xfrm>
            <a:off x="1152162" y="3290879"/>
            <a:ext cx="5448335" cy="3444071"/>
            <a:chOff x="4942704" y="1335490"/>
            <a:chExt cx="3990158" cy="289320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44A050-4425-0FD0-BEB5-745669CA3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2704" y="1335490"/>
              <a:ext cx="3990158" cy="2893207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9434323-7431-4095-932B-EDCE22D0B951}"/>
                </a:ext>
              </a:extLst>
            </p:cNvPr>
            <p:cNvCxnSpPr>
              <a:cxnSpLocks/>
            </p:cNvCxnSpPr>
            <p:nvPr/>
          </p:nvCxnSpPr>
          <p:spPr>
            <a:xfrm>
              <a:off x="5402664" y="3124200"/>
              <a:ext cx="328413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D2EF478-596C-CEBD-2931-5F9C2BE22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3200" y="1524000"/>
              <a:ext cx="0" cy="2362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">
              <a:extLst>
                <a:ext uri="{FF2B5EF4-FFF2-40B4-BE49-F238E27FC236}">
                  <a16:creationId xmlns:a16="http://schemas.microsoft.com/office/drawing/2014/main" id="{C857B223-D6DF-5DBE-C4C9-4F0F5BF78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7203" y="2874969"/>
              <a:ext cx="1056874" cy="232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sz="1200" b="1" dirty="0">
                  <a:latin typeface="+mn-lt"/>
                </a:rPr>
                <a:t>poverty line</a:t>
              </a:r>
            </a:p>
          </p:txBody>
        </p:sp>
      </p:grp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580415" y="1233292"/>
            <a:ext cx="1112703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>
              <a:buFont typeface="Arial" charset="0"/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Poverty traps increasingly understood as arising due to catastrophic risk exposure and/or the experience of catastrophic shocks. Reasonable theory exists, rooting resilience in living standards.</a:t>
            </a:r>
          </a:p>
        </p:txBody>
      </p:sp>
      <p:pic>
        <p:nvPicPr>
          <p:cNvPr id="26" name="Picture 25" descr="A picture containing text, outdoor, ground, person&#10;&#10;Description automatically generated">
            <a:extLst>
              <a:ext uri="{FF2B5EF4-FFF2-40B4-BE49-F238E27FC236}">
                <a16:creationId xmlns:a16="http://schemas.microsoft.com/office/drawing/2014/main" id="{D7269950-1BF3-5EFD-A890-F74D5CDA6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52" y="2382974"/>
            <a:ext cx="2218803" cy="3329505"/>
          </a:xfrm>
          <a:prstGeom prst="rect">
            <a:avLst/>
          </a:prstGeom>
        </p:spPr>
      </p:pic>
      <p:pic>
        <p:nvPicPr>
          <p:cNvPr id="18" name="Picture 2" descr="One Illness Away: Why People Become Poor and How They Escape Poverty:  Krishna, Anirudh: 9780199584512: Amazon.com: Books">
            <a:extLst>
              <a:ext uri="{FF2B5EF4-FFF2-40B4-BE49-F238E27FC236}">
                <a16:creationId xmlns:a16="http://schemas.microsoft.com/office/drawing/2014/main" id="{CA9AFB2C-9761-9035-4774-D1AC3AF8E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06" y="2485975"/>
            <a:ext cx="2146691" cy="322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BB3572D-B42F-4B57-EDEA-95AEA038A5C8}"/>
              </a:ext>
            </a:extLst>
          </p:cNvPr>
          <p:cNvGrpSpPr/>
          <p:nvPr/>
        </p:nvGrpSpPr>
        <p:grpSpPr>
          <a:xfrm>
            <a:off x="1633418" y="2704137"/>
            <a:ext cx="4084710" cy="593466"/>
            <a:chOff x="2003428" y="2875581"/>
            <a:chExt cx="3714699" cy="42202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6A27109-940B-AE74-7C12-AC24FBEFE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1511" y="2875581"/>
              <a:ext cx="3586616" cy="42202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EA8238-B790-929F-A7E0-C2506379C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03428" y="2894146"/>
              <a:ext cx="144789" cy="403456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5727F6F-90AC-5FA6-487D-99209A22C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6901" y="5931886"/>
            <a:ext cx="2557808" cy="7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95FC2-8FD8-E254-892C-28E3509A2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7D17443C-6C3A-90B8-19E1-696ED526C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8020B40C-C2BA-0BA4-498F-2DA42DA4F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33" y="3140738"/>
            <a:ext cx="664987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“our empirical understanding of development resilience in developing countries remains remarkably limited, primarily because of data shortcomings. … [The world needs] a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multicountry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system of high-frequency, long-term sentinel sites in the world’s most vulnerable (and largely rural) regions. …</a:t>
            </a:r>
            <a:r>
              <a:rPr lang="en-US" sz="2000" b="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 In an increasingly volatile world, good data are essential. Such data will help the global community build development resilience and eliminate hunger, extreme poverty, and vulnerability in the generation ahead.”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	</a:t>
            </a:r>
          </a:p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			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5CC7FD60-2E25-DAC6-77AF-B13F0CA8A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B3CE4-C87E-C285-98E5-918377864716}"/>
              </a:ext>
            </a:extLst>
          </p:cNvPr>
          <p:cNvSpPr txBox="1"/>
          <p:nvPr/>
        </p:nvSpPr>
        <p:spPr>
          <a:xfrm>
            <a:off x="627271" y="1267605"/>
            <a:ext cx="10861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i="0" u="none" strike="noStrike" baseline="0" dirty="0">
                <a:solidFill>
                  <a:schemeClr val="bg1"/>
                </a:solidFill>
                <a:latin typeface="Georgia" panose="02040502050405020303" pitchFamily="18" charset="0"/>
              </a:rPr>
              <a:t>HFL survey data especially important for studying resilience. </a:t>
            </a:r>
            <a:endParaRPr lang="en-US" sz="2400" b="0" i="0" u="none" strike="noStrike" baseline="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CBDE3-7FD3-9710-0F8D-DBFD0B0BD7DE}"/>
              </a:ext>
            </a:extLst>
          </p:cNvPr>
          <p:cNvSpPr txBox="1"/>
          <p:nvPr/>
        </p:nvSpPr>
        <p:spPr>
          <a:xfrm>
            <a:off x="3688862" y="2336800"/>
            <a:ext cx="1391138" cy="131134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r"/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3C6D97C-DA39-E84F-811E-705D61C42817}"/>
              </a:ext>
            </a:extLst>
          </p:cNvPr>
          <p:cNvGrpSpPr/>
          <p:nvPr/>
        </p:nvGrpSpPr>
        <p:grpSpPr>
          <a:xfrm>
            <a:off x="445257" y="2122145"/>
            <a:ext cx="4535826" cy="682191"/>
            <a:chOff x="703385" y="1848830"/>
            <a:chExt cx="4535826" cy="68219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9F1E0A-33FD-27C1-8D3C-95CE4397D845}"/>
                </a:ext>
              </a:extLst>
            </p:cNvPr>
            <p:cNvGrpSpPr/>
            <p:nvPr/>
          </p:nvGrpSpPr>
          <p:grpSpPr>
            <a:xfrm>
              <a:off x="703385" y="1848830"/>
              <a:ext cx="4376615" cy="590222"/>
              <a:chOff x="703385" y="1848830"/>
              <a:chExt cx="4376615" cy="59022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35AF856-B00D-98B8-6A05-6B025F9625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596" y="1848830"/>
                <a:ext cx="4217404" cy="59022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842ED60-EE26-C205-228D-2DD135D8F6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385" y="1867769"/>
                <a:ext cx="159211" cy="567359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821826-BDE5-2A27-21F3-7261BC4EB647}"/>
                </a:ext>
              </a:extLst>
            </p:cNvPr>
            <p:cNvSpPr/>
            <p:nvPr/>
          </p:nvSpPr>
          <p:spPr>
            <a:xfrm>
              <a:off x="3688862" y="2336800"/>
              <a:ext cx="1550349" cy="19422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44DE516-B3A1-9D6D-E231-185460882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558" y="3729081"/>
            <a:ext cx="3485134" cy="2898754"/>
          </a:xfrm>
          <a:prstGeom prst="rect">
            <a:avLst/>
          </a:prstGeom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id="{47066A1D-EEF3-F0F8-55C9-C6752D0A9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5393" y="2018645"/>
            <a:ext cx="35622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Yet very scarce. Scoping review of ‘resilience’ studies 2008-2020 found just 16% used panel data at all, much less HF!        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(Barrett et al. </a:t>
            </a:r>
            <a:r>
              <a:rPr lang="en-US" sz="1400" i="1" dirty="0">
                <a:solidFill>
                  <a:schemeClr val="bg1"/>
                </a:solidFill>
                <a:latin typeface="Georgia" panose="02040502050405020303" pitchFamily="18" charset="0"/>
              </a:rPr>
              <a:t>WD</a:t>
            </a:r>
            <a:r>
              <a:rPr lang="en-US" sz="1400" dirty="0">
                <a:solidFill>
                  <a:schemeClr val="bg1"/>
                </a:solidFill>
                <a:latin typeface="Georgia" panose="02040502050405020303" pitchFamily="18" charset="0"/>
              </a:rPr>
              <a:t> 2021)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63E8FA2B-E9F8-F878-3F60-9EB33C99D517}"/>
              </a:ext>
            </a:extLst>
          </p:cNvPr>
          <p:cNvSpPr txBox="1">
            <a:spLocks/>
          </p:cNvSpPr>
          <p:nvPr/>
        </p:nvSpPr>
        <p:spPr bwMode="auto">
          <a:xfrm>
            <a:off x="5994400" y="63087"/>
            <a:ext cx="583455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Resilience measurement</a:t>
            </a:r>
          </a:p>
        </p:txBody>
      </p:sp>
    </p:spTree>
    <p:extLst>
      <p:ext uri="{BB962C8B-B14F-4D97-AF65-F5344CB8AC3E}">
        <p14:creationId xmlns:p14="http://schemas.microsoft.com/office/powerpoint/2010/main" val="266152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2405</TotalTime>
  <Words>1497</Words>
  <Application>Microsoft Office PowerPoint</Application>
  <PresentationFormat>Widescreen</PresentationFormat>
  <Paragraphs>120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Christopher Barrett</cp:lastModifiedBy>
  <cp:revision>52</cp:revision>
  <dcterms:created xsi:type="dcterms:W3CDTF">2021-03-10T01:54:34Z</dcterms:created>
  <dcterms:modified xsi:type="dcterms:W3CDTF">2025-10-24T01:19:56Z</dcterms:modified>
</cp:coreProperties>
</file>